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69" r:id="rId6"/>
    <p:sldId id="280" r:id="rId7"/>
    <p:sldId id="284" r:id="rId8"/>
    <p:sldId id="278" r:id="rId9"/>
    <p:sldId id="279" r:id="rId10"/>
    <p:sldId id="282" r:id="rId11"/>
    <p:sldId id="283" r:id="rId12"/>
    <p:sldId id="285" r:id="rId13"/>
    <p:sldId id="288" r:id="rId14"/>
    <p:sldId id="289" r:id="rId15"/>
    <p:sldId id="290" r:id="rId16"/>
    <p:sldId id="291" r:id="rId17"/>
    <p:sldId id="292" r:id="rId18"/>
    <p:sldId id="286" r:id="rId19"/>
    <p:sldId id="293" r:id="rId20"/>
    <p:sldId id="294" r:id="rId21"/>
    <p:sldId id="295" r:id="rId22"/>
    <p:sldId id="296" r:id="rId23"/>
    <p:sldId id="298" r:id="rId24"/>
    <p:sldId id="299" r:id="rId25"/>
    <p:sldId id="297" r:id="rId26"/>
    <p:sldId id="300" r:id="rId27"/>
    <p:sldId id="301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3686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F5"/>
    <a:srgbClr val="ECEDEF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A8A43-1D45-BE57-09DC-0395F38E564F}" v="3261" dt="2026-07-01T03:36:36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4"/>
    <p:restoredTop sz="95921"/>
  </p:normalViewPr>
  <p:slideViewPr>
    <p:cSldViewPr snapToGrid="0" showGuides="1">
      <p:cViewPr varScale="1">
        <p:scale>
          <a:sx n="100" d="100"/>
          <a:sy n="100" d="100"/>
        </p:scale>
        <p:origin x="176" y="752"/>
      </p:cViewPr>
      <p:guideLst>
        <p:guide orient="horz" pos="2160"/>
        <p:guide orient="horz" pos="3686"/>
        <p:guide orient="horz" pos="40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4734-1A6F-AD41-9F24-8DCD7F5104C8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444C-3E9C-8B41-8F91-1454F3E35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C444C-3E9C-8B41-8F91-1454F3E35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1C3CF-3249-33B3-EA3C-E7A23692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261E1-9C8D-DE39-3F97-95852AFD2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F8569-4F46-51D9-0709-3CBD2AF36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F089-4C8F-1BCF-C96A-1F2C85792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C444C-3E9C-8B41-8F91-1454F3E35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0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5FE5E-7426-9A5D-EC98-C74927A8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F66A5-36DF-5ACC-B31A-DC945C113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CEB93-0BC7-4334-3EAE-512A03327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0727B-00E3-423C-8168-4999E23E8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C444C-3E9C-8B41-8F91-1454F3E35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B0757-9D3D-5E67-F0D2-F426FAE1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AF372-B7A6-E485-AF77-3048CD7D0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B02F2-E570-601F-3A73-8F20BBC36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D587-BF4F-8A03-8193-B6CEB035B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C444C-3E9C-8B41-8F91-1454F3E35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6FC57C-13B7-F8DA-EE02-CFFB941D9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7028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51AE2-2971-A66E-256A-35F1A313BBD9}"/>
              </a:ext>
            </a:extLst>
          </p:cNvPr>
          <p:cNvSpPr txBox="1"/>
          <p:nvPr userDrawn="1"/>
        </p:nvSpPr>
        <p:spPr>
          <a:xfrm>
            <a:off x="3325091" y="1175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2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2424-3A0D-05F4-B175-9F5894C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22C2B-A1F7-2422-C0D2-1D29CCBD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515600" cy="41674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D9AF-700B-2F42-76E4-4FEC22FF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1D31-A600-D149-9DA6-0F9C6871FDC3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0685-2DD1-F7BA-920A-41D3AA27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081F-33FE-F41A-F90D-B80185E0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ACCE-EFD7-6C48-8B48-99550F05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pos="5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7BF3-1D7D-C171-8FA1-72E39D17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C209-401F-126F-1B31-343C34A3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1D31-A600-D149-9DA6-0F9C6871FDC3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1DD9F-A78A-7F9A-F7C2-496892D5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0D0D9-9E17-C156-E479-F7508622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ACCE-EFD7-6C48-8B48-99550F05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6B1B-802A-BDF2-46A3-CA1C72DB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1D31-A600-D149-9DA6-0F9C6871FDC3}" type="datetimeFigureOut">
              <a:rPr lang="en-US" smtClean="0"/>
              <a:t>7/2/26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BE1F7-887F-B739-E3AC-DD532AC0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3F55F-169F-184A-9F05-A34D6E69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ACCE-EFD7-6C48-8B48-99550F05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CFAABB-1963-87C5-0B03-C2AF0631BAB6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8CE12-4155-EEB4-CC66-2AF5D48D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6F8F-1102-B4BF-5EA6-DF363CE1D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635E6-4722-F7F9-E8E6-ACC659DDF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85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1D31-A600-D149-9DA6-0F9C6871FDC3}" type="datetimeFigureOut">
              <a:rPr lang="en-US" smtClean="0"/>
              <a:t>7/2/26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BFDA8-FD51-338D-7708-B14391BD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858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CEB5-41C6-3FD0-8C7B-A1129A76F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85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ACCE-EFD7-6C48-8B48-99550F05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da.org.au/Portal/Shared_Content/Smart-Suite/Smart-Maps/Public/Find-a-Dentist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88CD2-74FB-3582-D7CC-18D03CC4EC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5F02-B50D-E63F-5DDA-0297621B7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A1EA-6EAA-9FCF-AC7B-56ACA8C8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</a:t>
            </a:r>
            <a:r>
              <a:rPr lang="en-US">
                <a:latin typeface="Arial"/>
                <a:cs typeface="Arial"/>
              </a:rPr>
              <a:t>cosmetic dentistry?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F931-22BE-E42F-47CE-62D2316F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2"/>
            <a:ext cx="5612476" cy="4258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Cosmetic dentistry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 focuses on improving the look of your teeth and smile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This may involve changing the shape, 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Calibri"/>
                <a:cs typeface="Arial"/>
              </a:rPr>
              <a:t>colour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 or position of teeth or replacing missing teeth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Treatments can range from minor fixes, like repairing a chipped tooth, to more complex procedures such as straightening teeth (braces)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</p:txBody>
      </p:sp>
      <p:pic>
        <p:nvPicPr>
          <p:cNvPr id="4" name="Picture 3" descr="A close-up of a person&amp;#39;s teeth&#10;&#10;AI-generated content may be incorrect.">
            <a:extLst>
              <a:ext uri="{FF2B5EF4-FFF2-40B4-BE49-F238E27FC236}">
                <a16:creationId xmlns:a16="http://schemas.microsoft.com/office/drawing/2014/main" id="{DDDA655C-DA81-1646-FBB6-8FC1330F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92" y="2031085"/>
            <a:ext cx="5047693" cy="38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6FC14-FE3A-E1C7-21B0-6D47762E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BD2A-6D83-C8BE-B2C3-CEB98486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are some common types of cosmetic </a:t>
            </a:r>
            <a:r>
              <a:rPr lang="en-US">
                <a:latin typeface="Arial"/>
                <a:cs typeface="Arial"/>
              </a:rPr>
              <a:t>treatment?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D080-CCAC-FF7F-94B3-4EAB4A51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2"/>
            <a:ext cx="10990006" cy="4848447"/>
          </a:xfrm>
        </p:spPr>
        <p:txBody>
          <a:bodyPr vert="horz" lIns="91440" tIns="45720" rIns="91440" bIns="45720" numCol="2" spcCol="72000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Whitening: 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Bleaching gel is used at home or in clinic to lighten natural teeth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This whitens natural tooth structure but does not whiten fillings, dentures or crowns</a:t>
            </a:r>
            <a:b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Orthodontics: 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Braces or thin clear plastic trays that are used to move teeth position and often straighten teeth</a:t>
            </a:r>
            <a:b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endParaRPr lang="en-US" sz="2200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Veneers: 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Thin layer of filling or ceramic material glued onto the front tooth surface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Some of the tooth surface may be polished off to create space for the material</a:t>
            </a:r>
            <a:b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endParaRPr lang="en-US" sz="2000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Crowns: 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Ceramic or metal shell that covers your entire tooth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Removal of tooth structure is usually required to make space for the crown</a:t>
            </a:r>
            <a:b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endParaRPr lang="en-US" sz="2000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Implants: 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A titanium screw placed in the jaw bone, onto which a ceramic tooth is attached, to replace a missing tooth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0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43C3C-E9D1-0294-0872-8B9881C7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9075-0FF1-402D-2535-E0A91399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It can be a bit confusing....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41BD-F1F2-371A-2D67-14D6501E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5047211" cy="4483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Go seek professional dental advice </a:t>
            </a:r>
            <a:br>
              <a:rPr lang="en-US" sz="22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r>
              <a:rPr lang="en-US" sz="2200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– not from online sources</a:t>
            </a:r>
            <a:endParaRPr lang="en-US" b="1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This is important to ensure you: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Treat any dental disease first – your health is priority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Identify the cause of the unsatisfactory appearance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Discuss suitable treatment options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Develop a realistic plan that suits your needs (including costs)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FD55F-0AB3-9E2D-886F-72854D473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09552"/>
            <a:ext cx="5841075" cy="39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9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BB12-46C7-6DBA-E13B-EC0C9896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 to discuss with your dentist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A5E7-CA01-8495-9645-1DAAB923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During your appointment with the dentist, talk about your concerns –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you are just as involved in the treatment plan as they are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Ask your dentist about: 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What options are available and the pros and the cons of each option?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What results can be reasonably expected?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What costs, time and money is involved?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Any possible side effects or complications?</a:t>
            </a:r>
            <a:endParaRPr lang="en-US" dirty="0"/>
          </a:p>
          <a:p>
            <a:pPr marL="457200" indent="-457200"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If it is a complex procedure, you may need time to think about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your options, seek a second opinion or see a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4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4D87-7CC6-64E5-78C3-5314B44D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Questions to discuss with your dentist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AE9A-6030-3BA4-3F33-BC43BF1FD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spcCol="72000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Ultimately cosmetic dentistry is an often an elective procedure and involves input from both you and your dentist to get a fantastic, safe and long-term cosmetic result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Always seek professional dental advice and be very careful of the information you see online from social media and 'influencers' - they are NOT trained experts</a:t>
            </a:r>
          </a:p>
        </p:txBody>
      </p:sp>
    </p:spTree>
    <p:extLst>
      <p:ext uri="{BB962C8B-B14F-4D97-AF65-F5344CB8AC3E}">
        <p14:creationId xmlns:p14="http://schemas.microsoft.com/office/powerpoint/2010/main" val="31243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443E1-42A0-BAC6-35B1-69C569D9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82F44-A0FA-B37D-6D01-8150B85A3E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CDD24-C294-BCC8-059A-B0BF97B7FC7F}"/>
              </a:ext>
            </a:extLst>
          </p:cNvPr>
          <p:cNvSpPr txBox="1"/>
          <p:nvPr/>
        </p:nvSpPr>
        <p:spPr>
          <a:xfrm>
            <a:off x="0" y="5389860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a typeface="Calibri"/>
                <a:cs typeface="Calibri"/>
              </a:rPr>
              <a:t>SPORT &amp; DENTISTRY</a:t>
            </a:r>
          </a:p>
        </p:txBody>
      </p:sp>
    </p:spTree>
    <p:extLst>
      <p:ext uri="{BB962C8B-B14F-4D97-AF65-F5344CB8AC3E}">
        <p14:creationId xmlns:p14="http://schemas.microsoft.com/office/powerpoint/2010/main" val="287296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CA82-73CE-B882-93C5-90636739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Sports &amp; trauma</a:t>
            </a:r>
            <a:endParaRPr lang="en-US"/>
          </a:p>
        </p:txBody>
      </p:sp>
      <p:pic>
        <p:nvPicPr>
          <p:cNvPr id="4" name="Content Placeholder 3" descr="A close up of a person&amp;#39;s mouth&#10;&#10;AI-generated content may be incorrect.">
            <a:extLst>
              <a:ext uri="{FF2B5EF4-FFF2-40B4-BE49-F238E27FC236}">
                <a16:creationId xmlns:a16="http://schemas.microsoft.com/office/drawing/2014/main" id="{C4A95D49-87FE-9CA3-7B44-AC73910D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694" y="2009553"/>
            <a:ext cx="5109950" cy="38419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4F35D1-D2B9-211C-3DA6-186B0146D0F9}"/>
              </a:ext>
            </a:extLst>
          </p:cNvPr>
          <p:cNvSpPr txBox="1">
            <a:spLocks/>
          </p:cNvSpPr>
          <p:nvPr/>
        </p:nvSpPr>
        <p:spPr>
          <a:xfrm>
            <a:off x="838200" y="2009553"/>
            <a:ext cx="5695603" cy="484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Sport can cause irreversible, severe and </a:t>
            </a:r>
            <a:b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long-term injuries to teeth, including:</a:t>
            </a:r>
            <a:endParaRPr lang="en-US" dirty="0"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highlight>
                <a:srgbClr val="FFFFFF"/>
              </a:highlight>
              <a:ea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Cut lips, gums, tongue, cheeks or face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Chipped, cracked or fractured teeth (including nerve damage)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Teeth become loose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Teeth are pushed into gums, backwards or sideways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Teeth are knocked out of the jaw (avulsion)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Broken jaw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Injuries often happen after hours or the weekend. Contact your dentist immediately to review the trauma. If your dentist is unavailable, you can use ADA's </a:t>
            </a:r>
            <a:r>
              <a:rPr lang="en-US" sz="2200" i="1" dirty="0">
                <a:highlight>
                  <a:srgbClr val="FFFFFF"/>
                </a:highlight>
                <a:latin typeface="Arial"/>
                <a:ea typeface="Calibri"/>
                <a:cs typeface="Arial"/>
                <a:hlinkClick r:id="rId3"/>
              </a:rPr>
              <a:t>Find a Dentist</a:t>
            </a:r>
            <a:r>
              <a:rPr lang="en-US" sz="2200" i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 portal</a:t>
            </a:r>
            <a:endParaRPr lang="en-US" sz="2200" dirty="0">
              <a:highlight>
                <a:srgbClr val="FFFFFF"/>
              </a:highlight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2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B176-EBCC-B543-20F9-6D55097E3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7D3A-D700-8C7C-42C7-87665857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Common sports &amp; leisure activities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causing dental trauma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B079D2-AF87-BF19-8674-48D1FB67F99F}"/>
              </a:ext>
            </a:extLst>
          </p:cNvPr>
          <p:cNvSpPr txBox="1">
            <a:spLocks/>
          </p:cNvSpPr>
          <p:nvPr/>
        </p:nvSpPr>
        <p:spPr>
          <a:xfrm>
            <a:off x="838200" y="2009553"/>
            <a:ext cx="10863942" cy="4848447"/>
          </a:xfrm>
          <a:prstGeom prst="rect">
            <a:avLst/>
          </a:prstGeom>
        </p:spPr>
        <p:txBody>
          <a:bodyPr vert="horz" lIns="91440" tIns="45720" rIns="91440" bIns="45720" numCol="2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Common sports &amp; leisure activities causing dental trauma: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Cycling, skateboarding and scooter accidents account for ~44% of dental injuries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Sports such as football, boxing, basketball, netball, cricket, hockey and soccer account for up to 14% of dental injuries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Any sport where contact with equipment, collision with other players or falling is possible carries an increased risk</a:t>
            </a:r>
            <a:endParaRPr lang="en-US" dirty="0">
              <a:solidFill>
                <a:srgbClr val="000000"/>
              </a:solidFill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Increased risk of dental injury due to:</a:t>
            </a:r>
            <a:endParaRPr lang="en-US" sz="2200" i="1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i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NOT wearing a mouthguard 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Protrusive (‘buck’) front teeth 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Inadequate lip coverage over the front teeth 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Current orthodontic treatment </a:t>
            </a:r>
            <a:b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</a:b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e.g. braces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39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E5070-612D-4985-6439-B6609DC2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EB4F-C575-BE62-B0C7-3D832062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Mouthguards</a:t>
            </a:r>
            <a:r>
              <a:rPr lang="en-US" dirty="0">
                <a:latin typeface="Arial"/>
                <a:cs typeface="Arial"/>
              </a:rPr>
              <a:t>: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D275FE-172F-F85E-D0F3-01B5DEF31ABE}"/>
              </a:ext>
            </a:extLst>
          </p:cNvPr>
          <p:cNvSpPr txBox="1">
            <a:spLocks/>
          </p:cNvSpPr>
          <p:nvPr/>
        </p:nvSpPr>
        <p:spPr>
          <a:xfrm>
            <a:off x="838201" y="2009553"/>
            <a:ext cx="5695604" cy="4849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Mouthguards need to be worn during both training and official games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'No Mouthguard, no play' policy across several Australian sports clubs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Custom-made mouthguard by your dentist give you the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greatest protection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How do mouthguards work?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Mouthguards absorb and spread the impact of the force to the face during a 'knock' = less trauma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</p:txBody>
      </p:sp>
      <p:pic>
        <p:nvPicPr>
          <p:cNvPr id="3" name="Picture 2" descr="A close-up of several different colored mouthguards&#10;&#10;AI-generated content may be incorrect.">
            <a:extLst>
              <a:ext uri="{FF2B5EF4-FFF2-40B4-BE49-F238E27FC236}">
                <a16:creationId xmlns:a16="http://schemas.microsoft.com/office/drawing/2014/main" id="{2217B525-1432-1760-886D-7EA50131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13" y="1766920"/>
            <a:ext cx="4839076" cy="47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C6A5-AD46-6185-DB2C-8E6498CAE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11E9-B4C6-BC24-F336-6A39630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Sports Drinks: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392D4C-1594-D30F-ACCA-EF7BA879BEEE}"/>
              </a:ext>
            </a:extLst>
          </p:cNvPr>
          <p:cNvSpPr txBox="1">
            <a:spLocks/>
          </p:cNvSpPr>
          <p:nvPr/>
        </p:nvSpPr>
        <p:spPr>
          <a:xfrm>
            <a:off x="838200" y="2042103"/>
            <a:ext cx="5994862" cy="4849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What are Sports Drinks?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Sports drinks are used to rehydrate during or after exercise</a:t>
            </a:r>
            <a:endParaRPr lang="en-US" dirty="0">
              <a:solidFill>
                <a:srgbClr val="000000"/>
              </a:solidFill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Made of water and electrolytes, such as sodium and potassium</a:t>
            </a:r>
            <a:endParaRPr lang="en-US" dirty="0">
              <a:solidFill>
                <a:srgbClr val="000000"/>
              </a:solidFill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Sugar and food acids are also added</a:t>
            </a:r>
            <a:endParaRPr lang="en-US" sz="2200" dirty="0"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Sports drinks may damage your teeth if you drink them too much - they can cause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tooth decay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and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erosion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200" dirty="0">
              <a:solidFill>
                <a:srgbClr val="000000"/>
              </a:solidFill>
              <a:highlight>
                <a:srgbClr val="FFFF00"/>
              </a:highlight>
              <a:ea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solidFill>
                <a:srgbClr val="000000"/>
              </a:solidFill>
              <a:highlight>
                <a:srgbClr val="FFFFFF"/>
              </a:highlight>
              <a:ea typeface="Calibri"/>
            </a:endParaRPr>
          </a:p>
        </p:txBody>
      </p:sp>
      <p:pic>
        <p:nvPicPr>
          <p:cNvPr id="4" name="Picture 3" descr="A blue plastic bottle with a black label&#10;&#10;AI-generated content may be incorrect.">
            <a:extLst>
              <a:ext uri="{FF2B5EF4-FFF2-40B4-BE49-F238E27FC236}">
                <a16:creationId xmlns:a16="http://schemas.microsoft.com/office/drawing/2014/main" id="{92CE754C-A3D5-D977-5687-7D69E85B1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74" b="3082"/>
          <a:stretch/>
        </p:blipFill>
        <p:spPr>
          <a:xfrm>
            <a:off x="7384285" y="2042104"/>
            <a:ext cx="4403279" cy="42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5D59-6BB7-73EC-008F-C093A93C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>
                <a:latin typeface="Arial"/>
                <a:cs typeface="Arial"/>
              </a:rPr>
              <a:t>General principles for caring for your</a:t>
            </a:r>
            <a:br>
              <a:rPr lang="en-AU" dirty="0">
                <a:latin typeface="Arial"/>
                <a:cs typeface="Arial"/>
              </a:rPr>
            </a:br>
            <a:r>
              <a:rPr lang="en-AU" dirty="0">
                <a:latin typeface="Arial"/>
                <a:cs typeface="Arial"/>
              </a:rPr>
              <a:t>teeth at 18-25 years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18A1-6A8B-7841-B58C-80B6C904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540" y="2119639"/>
            <a:ext cx="7007073" cy="4167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Brush two times every day </a:t>
            </a:r>
          </a:p>
          <a:p>
            <a:pPr lvl="1"/>
            <a:r>
              <a:rPr lang="en-AU" sz="2000" dirty="0">
                <a:latin typeface="Arial"/>
                <a:cs typeface="Arial"/>
              </a:rPr>
              <a:t>Use fluoride toothpaste </a:t>
            </a:r>
          </a:p>
          <a:p>
            <a:pPr lvl="1"/>
            <a:r>
              <a:rPr lang="en-AU" sz="2000" dirty="0">
                <a:latin typeface="Arial"/>
                <a:cs typeface="Arial"/>
              </a:rPr>
              <a:t>Brush in the morning and at night just before bed</a:t>
            </a:r>
            <a:endParaRPr lang="en-AU" dirty="0"/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br>
              <a:rPr lang="en-AU" dirty="0">
                <a:latin typeface="Arial"/>
                <a:cs typeface="Arial"/>
              </a:rPr>
            </a:br>
            <a:r>
              <a:rPr lang="en-AU" b="1" dirty="0">
                <a:latin typeface="Arial"/>
                <a:cs typeface="Arial"/>
              </a:rPr>
              <a:t>Clean between your teeth every day</a:t>
            </a:r>
            <a:endParaRPr lang="en-AU" b="1" dirty="0"/>
          </a:p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 </a:t>
            </a:r>
            <a:br>
              <a:rPr lang="en-AU" dirty="0"/>
            </a:br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  <p:pic>
        <p:nvPicPr>
          <p:cNvPr id="15" name="Picture 14" descr="A white and orange flosser&#10;&#10;Description automatically generated">
            <a:extLst>
              <a:ext uri="{FF2B5EF4-FFF2-40B4-BE49-F238E27FC236}">
                <a16:creationId xmlns:a16="http://schemas.microsoft.com/office/drawing/2014/main" id="{5B3A7E27-E8D5-A3FD-BF0C-FD92F13314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382" y="5205185"/>
            <a:ext cx="1284594" cy="12845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7" name="Picture 16" descr="A white and pink floss&#10;&#10;Description automatically generated">
            <a:extLst>
              <a:ext uri="{FF2B5EF4-FFF2-40B4-BE49-F238E27FC236}">
                <a16:creationId xmlns:a16="http://schemas.microsoft.com/office/drawing/2014/main" id="{2316FFF2-C7E7-BBBE-B437-06C2C4CD8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36" y="5220317"/>
            <a:ext cx="1272558" cy="127255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9" name="Picture 18" descr="A blue flossing tool&#10;&#10;Description automatically generated">
            <a:extLst>
              <a:ext uri="{FF2B5EF4-FFF2-40B4-BE49-F238E27FC236}">
                <a16:creationId xmlns:a16="http://schemas.microsoft.com/office/drawing/2014/main" id="{D1438198-DB10-89D5-8CE7-A419C173AD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58" y="3823744"/>
            <a:ext cx="1284594" cy="12845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Picture 20" descr="A group of interdental brushes&#10;&#10;Description automatically generated">
            <a:extLst>
              <a:ext uri="{FF2B5EF4-FFF2-40B4-BE49-F238E27FC236}">
                <a16:creationId xmlns:a16="http://schemas.microsoft.com/office/drawing/2014/main" id="{64A56B90-837F-5791-55F9-102AA61F8F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12" y="3835780"/>
            <a:ext cx="1272558" cy="127255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Picture 22" descr="An electric toothbrush on a blue background&#10;&#10;Description automatically generated">
            <a:extLst>
              <a:ext uri="{FF2B5EF4-FFF2-40B4-BE49-F238E27FC236}">
                <a16:creationId xmlns:a16="http://schemas.microsoft.com/office/drawing/2014/main" id="{53682B61-5333-6692-91E1-C5657CEF7F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58" y="2009775"/>
            <a:ext cx="1298098" cy="129809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5" name="Picture 24" descr="A pink toothbrush with white bristles&#10;&#10;Description automatically generated">
            <a:extLst>
              <a:ext uri="{FF2B5EF4-FFF2-40B4-BE49-F238E27FC236}">
                <a16:creationId xmlns:a16="http://schemas.microsoft.com/office/drawing/2014/main" id="{DB075499-88AF-2CF9-28AF-161879E092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0" y="2009775"/>
            <a:ext cx="1298098" cy="129809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1154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41E3-A492-7EB5-CD04-83A42E03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Tooth Decay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1F83-AA1C-A61D-9EFF-C4587357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515600" cy="416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Decay is a big problem and sugar is the main culprit</a:t>
            </a:r>
          </a:p>
          <a:p>
            <a:pPr lvl="1"/>
            <a:r>
              <a:rPr lang="en-US" dirty="0"/>
              <a:t>Sugar from foods and drinks feed the bacteria inside our mouth</a:t>
            </a:r>
          </a:p>
          <a:p>
            <a:pPr lvl="1"/>
            <a:r>
              <a:rPr lang="en-US" dirty="0"/>
              <a:t>Bacteria uses this energy to make acids</a:t>
            </a:r>
          </a:p>
          <a:p>
            <a:pPr lvl="1"/>
            <a:r>
              <a:rPr lang="en-US" dirty="0"/>
              <a:t>Acids attack the surface of teeth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4B5A59E8-7BCF-E655-211D-D9829134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926" y="3905239"/>
            <a:ext cx="7572147" cy="25225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67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41E3-A492-7EB5-CD04-83A42E03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Tooth Decay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1F83-AA1C-A61D-9EFF-C4587357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515600" cy="4167410"/>
          </a:xfrm>
        </p:spPr>
        <p:txBody>
          <a:bodyPr>
            <a:normAutofit/>
          </a:bodyPr>
          <a:lstStyle/>
          <a:p>
            <a:r>
              <a:rPr lang="en-US" dirty="0"/>
              <a:t>This attack dissolves the minerals giving our teeth strength </a:t>
            </a:r>
          </a:p>
          <a:p>
            <a:r>
              <a:rPr lang="en-US" dirty="0"/>
              <a:t>This makes the tooth weak</a:t>
            </a:r>
          </a:p>
          <a:p>
            <a:r>
              <a:rPr lang="en-US" dirty="0"/>
              <a:t>If this happens often, we get decay (holes) in our teeth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CD00B7E-97C4-3F0F-CA79-B49999B2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541" y="3547875"/>
            <a:ext cx="8398484" cy="28063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1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78D0-5C12-7618-A921-6D9E72FB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Tooth Erosion: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2D4A-57B9-E9B1-AEE8-3709683B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749742" cy="4167410"/>
          </a:xfrm>
        </p:spPr>
        <p:txBody>
          <a:bodyPr vert="horz" lIns="91440" tIns="45720" rIns="91440" bIns="45720" numCol="2" spcCol="720000" rtlCol="0" anchor="t">
            <a:normAutofit/>
          </a:bodyPr>
          <a:lstStyle/>
          <a:p>
            <a:pPr marL="342900" indent="-342900"/>
            <a:r>
              <a:rPr lang="en-US" b="1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Tooth erosion: </a:t>
            </a:r>
            <a:r>
              <a:rPr lang="en-US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loss of tooth structure that is dissolved from acids contacting the teeth</a:t>
            </a:r>
            <a:endParaRPr lang="en-US" dirty="0">
              <a:latin typeface="Arial"/>
              <a:ea typeface="Open Sans"/>
              <a:cs typeface="Arial"/>
            </a:endParaRPr>
          </a:p>
          <a:p>
            <a:pPr marL="342900" indent="-342900"/>
            <a:r>
              <a:rPr lang="en-US" i="1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Frequent acid contact + long periods of time = increased risk </a:t>
            </a:r>
            <a:br>
              <a:rPr lang="en-US" i="1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</a:br>
            <a:r>
              <a:rPr lang="en-US" i="1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of tooth erosion</a:t>
            </a:r>
            <a:endParaRPr lang="en-US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Open Sans"/>
                <a:cs typeface="Arial"/>
              </a:rPr>
              <a:t>Process of erosion: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1/ </a:t>
            </a:r>
            <a:r>
              <a:rPr lang="en-US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Erosion: acids coating tooth surfaces dissolve minerals of outside  structure = tooth surface becomes softer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2/ </a:t>
            </a:r>
            <a:r>
              <a:rPr lang="en-US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Wear: softened &amp; weakened tooth surfaces are worn away by forces rubbing on teeth e.g. opposing teeth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342900" indent="-342900"/>
            <a:endParaRPr lang="en-US" sz="1200" i="1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83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B54A-A9FC-C47B-01AE-351E019C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can you do to </a:t>
            </a:r>
            <a:r>
              <a:rPr lang="en-US" dirty="0" err="1">
                <a:latin typeface="Arial"/>
                <a:cs typeface="Arial"/>
              </a:rPr>
              <a:t>minimise</a:t>
            </a:r>
            <a:r>
              <a:rPr lang="en-US" dirty="0">
                <a:latin typeface="Arial"/>
                <a:cs typeface="Arial"/>
              </a:rPr>
              <a:t> risk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tooth damage?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3A64-38FE-E2FD-814F-3E3DC2E8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370574" cy="4167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Water is your safest option to stay hydrated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Do not swish or hold sports drink in your mouth before swallowing it</a:t>
            </a:r>
          </a:p>
          <a:p>
            <a:pPr marL="457200" indent="-457200"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Have a sip of water after drinking your sports drink</a:t>
            </a:r>
          </a:p>
          <a:p>
            <a:pPr marL="457200" indent="-457200"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cs typeface="Arial"/>
              </a:rPr>
              <a:t>Wait 30 mins after you eat or drink anything to brush your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0722-FBF2-BEBD-99A7-27DFA0C6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9A17-7745-15E4-61E6-7EECE153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Some closing remarks: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710A-DF0B-8254-6C57-03169CF9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>
                <a:latin typeface="Arial"/>
                <a:cs typeface="Arial"/>
              </a:rPr>
              <a:t>Don't delay seeking dental treatment until things become a big problem!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Preventative care is </a:t>
            </a:r>
            <a:r>
              <a:rPr lang="en-US">
                <a:latin typeface="Arial"/>
                <a:cs typeface="Arial"/>
              </a:rPr>
              <a:t>always cheaper, less invasive and less involved</a:t>
            </a:r>
          </a:p>
          <a:p>
            <a:pPr marL="342900" indent="-342900"/>
            <a:r>
              <a:rPr lang="en-US">
                <a:latin typeface="Arial"/>
                <a:cs typeface="Arial"/>
              </a:rPr>
              <a:t>Simple preventative measures at home</a:t>
            </a:r>
          </a:p>
          <a:p>
            <a:pPr marL="342900" indent="-342900"/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3F66DFE6-32C5-3CED-B23E-7C51E5EA6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6" r="-245" b="2696"/>
          <a:stretch>
            <a:fillRect/>
          </a:stretch>
        </p:blipFill>
        <p:spPr>
          <a:xfrm>
            <a:off x="3128963" y="3508148"/>
            <a:ext cx="5948624" cy="28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D3666-E120-E275-3170-01951F40B4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3373-E5B5-E973-17EA-20486AE2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80EF-2680-194C-7F54-B53034A9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I've got that all down pat...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so what's next for 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E3F3-258A-82B0-ADDE-A6DE3186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Wisdom teeth</a:t>
            </a:r>
            <a:r>
              <a:rPr lang="en-US" dirty="0">
                <a:latin typeface="Arial"/>
                <a:cs typeface="Arial"/>
              </a:rPr>
              <a:t> – impaction, reasons for impaction and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management (extractions)</a:t>
            </a:r>
          </a:p>
          <a:p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Cosmetic dentistry</a:t>
            </a:r>
            <a:r>
              <a:rPr lang="en-US" dirty="0">
                <a:latin typeface="Arial"/>
                <a:cs typeface="Arial"/>
              </a:rPr>
              <a:t> – DIY or professional whitening, orthodontics/teeth straightening and crowns/veneers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Sports</a:t>
            </a:r>
            <a:r>
              <a:rPr lang="en-US" dirty="0">
                <a:latin typeface="Arial"/>
                <a:cs typeface="Arial"/>
              </a:rPr>
              <a:t> – trauma, mouthguards, sports/energy drinks and dehydration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0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4D212-29AE-775A-CEE0-D06D8744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28B7E-69B4-5960-A7A7-C6A5A99220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C1F29-04B2-3B33-A91B-222685AE849A}"/>
              </a:ext>
            </a:extLst>
          </p:cNvPr>
          <p:cNvSpPr txBox="1"/>
          <p:nvPr/>
        </p:nvSpPr>
        <p:spPr>
          <a:xfrm>
            <a:off x="0" y="5389860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a typeface="Calibri"/>
                <a:cs typeface="Calibri"/>
              </a:rPr>
              <a:t>WISDOM TEETH</a:t>
            </a:r>
          </a:p>
        </p:txBody>
      </p:sp>
    </p:spTree>
    <p:extLst>
      <p:ext uri="{BB962C8B-B14F-4D97-AF65-F5344CB8AC3E}">
        <p14:creationId xmlns:p14="http://schemas.microsoft.com/office/powerpoint/2010/main" val="334237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602DF5-987B-0C92-579A-00CC3E3DDD74}"/>
              </a:ext>
            </a:extLst>
          </p:cNvPr>
          <p:cNvSpPr/>
          <p:nvPr/>
        </p:nvSpPr>
        <p:spPr>
          <a:xfrm>
            <a:off x="0" y="1825625"/>
            <a:ext cx="5798458" cy="50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B41E3-A492-7EB5-CD04-83A42E03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3633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Wisdom teeth: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1F83-AA1C-A61D-9EFF-C4587357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4963886" cy="4167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Your </a:t>
            </a:r>
            <a:r>
              <a:rPr lang="en-US" b="1" dirty="0">
                <a:latin typeface="Arial"/>
                <a:cs typeface="Arial"/>
              </a:rPr>
              <a:t>wisdom teeth</a:t>
            </a:r>
            <a:r>
              <a:rPr lang="en-US" dirty="0">
                <a:latin typeface="Arial"/>
                <a:cs typeface="Arial"/>
              </a:rPr>
              <a:t> might start becoming a problem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The adult third molar teeth are often called ‘wisdom teeth’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They are the last teeth to appear in the mouth around 18-25 years of age</a:t>
            </a:r>
          </a:p>
          <a:p>
            <a:pPr lvl="1"/>
            <a:r>
              <a:rPr lang="en-US" dirty="0">
                <a:latin typeface="Arial"/>
                <a:cs typeface="Arial"/>
              </a:rPr>
              <a:t>Wisdom teeth are often impacted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close-up of teeth&#10;&#10;AI-generated content may be incorrect.">
            <a:extLst>
              <a:ext uri="{FF2B5EF4-FFF2-40B4-BE49-F238E27FC236}">
                <a16:creationId xmlns:a16="http://schemas.microsoft.com/office/drawing/2014/main" id="{FB22DA2E-F6F2-3876-E867-A2A82979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49" y="2006146"/>
            <a:ext cx="4947558" cy="3731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0FEF6-8680-56B4-ACA5-F62C11D2FF7B}"/>
              </a:ext>
            </a:extLst>
          </p:cNvPr>
          <p:cNvSpPr txBox="1"/>
          <p:nvPr/>
        </p:nvSpPr>
        <p:spPr>
          <a:xfrm>
            <a:off x="6773868" y="5702786"/>
            <a:ext cx="49067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Impacted wisdom tooth</a:t>
            </a:r>
          </a:p>
        </p:txBody>
      </p:sp>
    </p:spTree>
    <p:extLst>
      <p:ext uri="{BB962C8B-B14F-4D97-AF65-F5344CB8AC3E}">
        <p14:creationId xmlns:p14="http://schemas.microsoft.com/office/powerpoint/2010/main" val="16054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6A1B-3C16-1ACB-664B-16EA4F27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Impacted wisdom teeth: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9507-A436-6A4F-4D9C-D47573E31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5268686" cy="4167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Impacted (wisdom teeth):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something is stopping the teeth from pushing all the way into the mouth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For example, there may not be enough space between the tooth in front and the bone behind so the tooth can not push all the way into the </a:t>
            </a:r>
            <a:r>
              <a:rPr lang="en-US" dirty="0" err="1">
                <a:latin typeface="Arial"/>
                <a:cs typeface="Arial"/>
              </a:rPr>
              <a:t>mout</a:t>
            </a:r>
            <a:r>
              <a:rPr lang="en-US" dirty="0">
                <a:latin typeface="Arial"/>
                <a:cs typeface="Arial"/>
              </a:rPr>
              <a:t>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E3D1B6-8C44-A91B-A8C5-E61A38AD0376}"/>
              </a:ext>
            </a:extLst>
          </p:cNvPr>
          <p:cNvSpPr txBox="1">
            <a:spLocks/>
          </p:cNvSpPr>
          <p:nvPr/>
        </p:nvSpPr>
        <p:spPr>
          <a:xfrm>
            <a:off x="6099629" y="2009553"/>
            <a:ext cx="5232400" cy="4167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Wisdom teeth that are stuck half in the mouth and half under the gums can cause problems: 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/>
              <a:t>Infection 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/>
              <a:t>Pain 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/>
              <a:t>Gum disease 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/>
              <a:t>Tooth decay 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>
                <a:latin typeface="Arial"/>
                <a:cs typeface="Arial"/>
              </a:rPr>
              <a:t>Ulcers</a:t>
            </a:r>
            <a:endParaRPr lang="en-US" dirty="0">
              <a:latin typeface="Arial"/>
              <a:cs typeface="Arial"/>
            </a:endParaRPr>
          </a:p>
          <a:p>
            <a:pPr marL="971550" lvl="1" indent="-285750">
              <a:buFont typeface="Courier New,monospace"/>
              <a:buChar char="o"/>
            </a:pPr>
            <a:r>
              <a:rPr lang="en-US"/>
              <a:t>Cysts</a:t>
            </a:r>
          </a:p>
        </p:txBody>
      </p:sp>
    </p:spTree>
    <p:extLst>
      <p:ext uri="{BB962C8B-B14F-4D97-AF65-F5344CB8AC3E}">
        <p14:creationId xmlns:p14="http://schemas.microsoft.com/office/powerpoint/2010/main" val="383514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14406-0AA1-0488-CE1D-F64CDB60E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0F58-8F93-F598-93AA-98448353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How does my dentist check my</a:t>
            </a:r>
            <a:r>
              <a:rPr lang="en-US">
                <a:latin typeface="Arial"/>
                <a:cs typeface="Arial"/>
              </a:rPr>
              <a:t> wisdom teeth?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EEE2-AD2E-C1A6-25E9-026DFCBB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4702629" cy="4167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Your dentist will </a:t>
            </a:r>
            <a:r>
              <a:rPr lang="en-US" i="1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look inside your mouth</a:t>
            </a:r>
            <a:r>
              <a:rPr lang="en-US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 to check</a:t>
            </a:r>
          </a:p>
          <a:p>
            <a:pPr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Your dentist may ask to take an </a:t>
            </a:r>
            <a:r>
              <a:rPr lang="en-US" i="1" dirty="0" err="1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xray</a:t>
            </a:r>
            <a:r>
              <a:rPr lang="en-US" i="1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 (radiograph)</a:t>
            </a:r>
            <a:endParaRPr lang="en-US" b="1" i="1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Xray shows position of the teeth, the shape of the tooth's roots and if the wisdom teeth are close to important parts of your face</a:t>
            </a:r>
            <a:endParaRPr lang="en-US" dirty="0">
              <a:ea typeface="Open Sans"/>
            </a:endParaRPr>
          </a:p>
        </p:txBody>
      </p:sp>
      <p:pic>
        <p:nvPicPr>
          <p:cNvPr id="4" name="Picture 3" descr="X-ray of a person&amp;#39;s teeth&#10;&#10;AI-generated content may be incorrect.">
            <a:extLst>
              <a:ext uri="{FF2B5EF4-FFF2-40B4-BE49-F238E27FC236}">
                <a16:creationId xmlns:a16="http://schemas.microsoft.com/office/drawing/2014/main" id="{F357B4DC-BC28-DC18-B1C2-8F057BB4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32" y="2010682"/>
            <a:ext cx="5810250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16DF1-16C5-2A61-0BF5-520F2D8F94FC}"/>
              </a:ext>
            </a:extLst>
          </p:cNvPr>
          <p:cNvSpPr txBox="1"/>
          <p:nvPr/>
        </p:nvSpPr>
        <p:spPr>
          <a:xfrm>
            <a:off x="6108061" y="5239616"/>
            <a:ext cx="5789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Xray (OPG) showing impacted two lower wisdom teeth</a:t>
            </a:r>
          </a:p>
        </p:txBody>
      </p:sp>
    </p:spTree>
    <p:extLst>
      <p:ext uri="{BB962C8B-B14F-4D97-AF65-F5344CB8AC3E}">
        <p14:creationId xmlns:p14="http://schemas.microsoft.com/office/powerpoint/2010/main" val="15168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2B3-B99B-72D1-BDC9-F2B14682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Why are wisdom teeth removed?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5048-B1B6-A84F-E934-F7F5C3A6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Teeth are impacted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r>
              <a:rPr lang="en-US" sz="220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Teeth are decayed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r>
              <a:rPr lang="en-US" sz="220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Gum around wisdom teeth has been infected (especially multiple times)</a:t>
            </a:r>
            <a:endParaRPr lang="en-US" sz="2200" dirty="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r>
              <a:rPr lang="en-US" sz="220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Risk of developing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 tooth decay or gum disease</a:t>
            </a:r>
            <a:endParaRPr lang="en-US" sz="2200">
              <a:latin typeface="Arial"/>
              <a:cs typeface="Arial"/>
            </a:endParaRPr>
          </a:p>
          <a:p>
            <a:r>
              <a:rPr lang="en-US" sz="2200" dirty="0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Affected by a cyst or 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Open Sans"/>
                <a:cs typeface="Arial"/>
              </a:rPr>
              <a:t>tumour</a:t>
            </a:r>
            <a:endParaRPr lang="en-US" sz="2200">
              <a:latin typeface="Arial"/>
              <a:cs typeface="Arial"/>
            </a:endParaRPr>
          </a:p>
          <a:p>
            <a:endParaRPr lang="en-US" sz="2200" dirty="0">
              <a:highlight>
                <a:srgbClr val="FFFFFF"/>
              </a:highlight>
              <a:ea typeface="Open Sans"/>
            </a:endParaRPr>
          </a:p>
          <a:p>
            <a:pPr marL="0" indent="0">
              <a:buNone/>
            </a:pPr>
            <a:r>
              <a:rPr lang="en-US" sz="2200">
                <a:highlight>
                  <a:srgbClr val="FFFFFF"/>
                </a:highlight>
                <a:latin typeface="Arial"/>
                <a:ea typeface="Calibri"/>
                <a:cs typeface="Arial"/>
              </a:rPr>
              <a:t>Wisdom teeth can be removed by your general dentist or a dental specialist in a dental clinic or hospital setting </a:t>
            </a:r>
            <a:endParaRPr lang="en-US" sz="2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Some patients may choose to have additional sedation, including conscious sedation or general 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Calibri"/>
                <a:cs typeface="Arial"/>
              </a:rPr>
              <a:t>anaesthesia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 when having their wisdom teeth removed</a:t>
            </a:r>
            <a:endParaRPr lang="en-US" sz="2200">
              <a:highlight>
                <a:srgbClr val="FFFFFF"/>
              </a:highlight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45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30983-CBE6-E13A-C11D-8F0D59679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863D3-4C20-DCF3-5CEA-B5EBCCEC7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6A2BD-8C14-C8DC-907F-9A5472AE043F}"/>
              </a:ext>
            </a:extLst>
          </p:cNvPr>
          <p:cNvSpPr txBox="1"/>
          <p:nvPr/>
        </p:nvSpPr>
        <p:spPr>
          <a:xfrm>
            <a:off x="0" y="5389860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a typeface="Calibri"/>
                <a:cs typeface="Calibri"/>
              </a:rPr>
              <a:t>COSMETIC DENTISTRY</a:t>
            </a:r>
          </a:p>
        </p:txBody>
      </p:sp>
    </p:spTree>
    <p:extLst>
      <p:ext uri="{BB962C8B-B14F-4D97-AF65-F5344CB8AC3E}">
        <p14:creationId xmlns:p14="http://schemas.microsoft.com/office/powerpoint/2010/main" val="234102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549d1-7ec3-4955-bb08-779c52b1b5cf">
      <Terms xmlns="http://schemas.microsoft.com/office/infopath/2007/PartnerControls"/>
    </lcf76f155ced4ddcb4097134ff3c332f>
    <TaxCatchAll xmlns="e899fecc-e008-444b-96f5-1ef8ec4b72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DF3168BF20D40B276BEAD13B458BC" ma:contentTypeVersion="19" ma:contentTypeDescription="Create a new document." ma:contentTypeScope="" ma:versionID="e76e666f19ec878d875fd3236fe7c71d">
  <xsd:schema xmlns:xsd="http://www.w3.org/2001/XMLSchema" xmlns:xs="http://www.w3.org/2001/XMLSchema" xmlns:p="http://schemas.microsoft.com/office/2006/metadata/properties" xmlns:ns2="e899fecc-e008-444b-96f5-1ef8ec4b72b9" xmlns:ns3="756549d1-7ec3-4955-bb08-779c52b1b5cf" targetNamespace="http://schemas.microsoft.com/office/2006/metadata/properties" ma:root="true" ma:fieldsID="a0316819b4a7230f2c42bf9d2e48b12c" ns2:_="" ns3:_="">
    <xsd:import namespace="e899fecc-e008-444b-96f5-1ef8ec4b72b9"/>
    <xsd:import namespace="756549d1-7ec3-4955-bb08-779c52b1b5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9fecc-e008-444b-96f5-1ef8ec4b72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ae8369-ba25-4c40-baec-7d3cf3c9b191}" ma:internalName="TaxCatchAll" ma:showField="CatchAllData" ma:web="e899fecc-e008-444b-96f5-1ef8ec4b7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549d1-7ec3-4955-bb08-779c52b1b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47254b-7f46-4150-b6e2-b7f0b51c84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CFE49-252E-4615-84CD-5E8E5E359C75}">
  <ds:schemaRefs>
    <ds:schemaRef ds:uri="http://schemas.microsoft.com/office/2006/metadata/properties"/>
    <ds:schemaRef ds:uri="http://schemas.microsoft.com/office/infopath/2007/PartnerControls"/>
    <ds:schemaRef ds:uri="756549d1-7ec3-4955-bb08-779c52b1b5cf"/>
    <ds:schemaRef ds:uri="e899fecc-e008-444b-96f5-1ef8ec4b72b9"/>
  </ds:schemaRefs>
</ds:datastoreItem>
</file>

<file path=customXml/itemProps2.xml><?xml version="1.0" encoding="utf-8"?>
<ds:datastoreItem xmlns:ds="http://schemas.openxmlformats.org/officeDocument/2006/customXml" ds:itemID="{C48CEF19-7C1D-426A-8B09-8401B40C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9fecc-e008-444b-96f5-1ef8ec4b72b9"/>
    <ds:schemaRef ds:uri="756549d1-7ec3-4955-bb08-779c52b1b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61BA71-FFD0-4EA3-BB65-A80D150E72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1340</Words>
  <Application>Microsoft Macintosh PowerPoint</Application>
  <PresentationFormat>Widescreen</PresentationFormat>
  <Paragraphs>178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Arial,Sans-Serif</vt:lpstr>
      <vt:lpstr>Calibri</vt:lpstr>
      <vt:lpstr>Courier New</vt:lpstr>
      <vt:lpstr>Courier New,monospace</vt:lpstr>
      <vt:lpstr>Office Theme</vt:lpstr>
      <vt:lpstr>PowerPoint Presentation</vt:lpstr>
      <vt:lpstr>General principles for caring for your teeth at 18-25 years old</vt:lpstr>
      <vt:lpstr>I've got that all down pat... so what's next for me?</vt:lpstr>
      <vt:lpstr>PowerPoint Presentation</vt:lpstr>
      <vt:lpstr>Wisdom teeth:</vt:lpstr>
      <vt:lpstr>Impacted wisdom teeth:</vt:lpstr>
      <vt:lpstr>How does my dentist check my wisdom teeth?</vt:lpstr>
      <vt:lpstr>Why are wisdom teeth removed?</vt:lpstr>
      <vt:lpstr>PowerPoint Presentation</vt:lpstr>
      <vt:lpstr>What is cosmetic dentistry?</vt:lpstr>
      <vt:lpstr>What are some common types of cosmetic treatment?</vt:lpstr>
      <vt:lpstr>It can be a bit confusing....</vt:lpstr>
      <vt:lpstr>Questions to discuss with your dentist</vt:lpstr>
      <vt:lpstr>Questions to discuss with your dentist</vt:lpstr>
      <vt:lpstr>PowerPoint Presentation</vt:lpstr>
      <vt:lpstr>Sports &amp; trauma</vt:lpstr>
      <vt:lpstr>Common sports &amp; leisure activities  causing dental trauma</vt:lpstr>
      <vt:lpstr>Mouthguards:</vt:lpstr>
      <vt:lpstr>Sports Drinks:</vt:lpstr>
      <vt:lpstr>Tooth Decay </vt:lpstr>
      <vt:lpstr>Tooth Decay </vt:lpstr>
      <vt:lpstr>Tooth Erosion:</vt:lpstr>
      <vt:lpstr>What can you do to minimise risk  of tooth damage?</vt:lpstr>
      <vt:lpstr>Some closing remarks: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Maher</dc:creator>
  <cp:lastModifiedBy>Julie Maher</cp:lastModifiedBy>
  <cp:revision>580</cp:revision>
  <dcterms:created xsi:type="dcterms:W3CDTF">2024-03-26T03:51:54Z</dcterms:created>
  <dcterms:modified xsi:type="dcterms:W3CDTF">2026-07-02T03:43:02Z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0x010100115DF3168BF20D40B276BEAD13B458BC</vt:lpwstr>
  </property>
</Properties>
</file>